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83" r:id="rId3"/>
    <p:sldId id="284" r:id="rId4"/>
    <p:sldId id="285" r:id="rId5"/>
    <p:sldId id="288" r:id="rId6"/>
    <p:sldId id="257" r:id="rId7"/>
    <p:sldId id="258" r:id="rId8"/>
    <p:sldId id="259" r:id="rId9"/>
    <p:sldId id="256" r:id="rId10"/>
    <p:sldId id="265" r:id="rId11"/>
    <p:sldId id="264" r:id="rId12"/>
    <p:sldId id="266" r:id="rId13"/>
    <p:sldId id="268" r:id="rId14"/>
    <p:sldId id="269" r:id="rId15"/>
    <p:sldId id="260" r:id="rId16"/>
    <p:sldId id="261" r:id="rId17"/>
    <p:sldId id="262" r:id="rId18"/>
    <p:sldId id="26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715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117180" cy="1470025"/>
          </a:xfrm>
        </p:spPr>
        <p:txBody>
          <a:bodyPr/>
          <a:lstStyle/>
          <a:p>
            <a:r>
              <a:rPr lang="ru-RU" dirty="0" smtClean="0"/>
              <a:t>Иванова Анна </a:t>
            </a:r>
            <a:r>
              <a:rPr lang="ru-RU" dirty="0" smtClean="0"/>
              <a:t>Александровна, учитель немецкого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Методическая разработка, немецкий язык для 6 класса по теме «</a:t>
            </a:r>
            <a:r>
              <a:rPr lang="de-DE" dirty="0" smtClean="0"/>
              <a:t>Das Essen</a:t>
            </a:r>
            <a:r>
              <a:rPr lang="ru-RU" dirty="0" smtClean="0"/>
              <a:t>» (Еда) </a:t>
            </a:r>
          </a:p>
          <a:p>
            <a:r>
              <a:rPr lang="ru-RU" dirty="0" smtClean="0"/>
              <a:t>2019-2020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0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Das </a:t>
            </a:r>
            <a:r>
              <a:rPr lang="en-US" dirty="0" err="1" smtClean="0"/>
              <a:t>Müsli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312646" cy="3018035"/>
          </a:xfrm>
        </p:spPr>
      </p:pic>
    </p:spTree>
    <p:extLst>
      <p:ext uri="{BB962C8B-B14F-4D97-AF65-F5344CB8AC3E}">
        <p14:creationId xmlns:p14="http://schemas.microsoft.com/office/powerpoint/2010/main" val="16147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Milch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06" y="1806575"/>
            <a:ext cx="6122187" cy="4052888"/>
          </a:xfrm>
        </p:spPr>
      </p:pic>
    </p:spTree>
    <p:extLst>
      <p:ext uri="{BB962C8B-B14F-4D97-AF65-F5344CB8AC3E}">
        <p14:creationId xmlns:p14="http://schemas.microsoft.com/office/powerpoint/2010/main" val="16147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Tee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1" y="1806575"/>
            <a:ext cx="6477218" cy="4052888"/>
          </a:xfrm>
        </p:spPr>
      </p:pic>
    </p:spTree>
    <p:extLst>
      <p:ext uri="{BB962C8B-B14F-4D97-AF65-F5344CB8AC3E}">
        <p14:creationId xmlns:p14="http://schemas.microsoft.com/office/powerpoint/2010/main" val="16147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Quark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184576" cy="4643215"/>
          </a:xfrm>
        </p:spPr>
      </p:pic>
    </p:spTree>
    <p:extLst>
      <p:ext uri="{BB962C8B-B14F-4D97-AF65-F5344CB8AC3E}">
        <p14:creationId xmlns:p14="http://schemas.microsoft.com/office/powerpoint/2010/main" val="16147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Brot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209356" cy="4041742"/>
          </a:xfrm>
        </p:spPr>
      </p:pic>
    </p:spTree>
    <p:extLst>
      <p:ext uri="{BB962C8B-B14F-4D97-AF65-F5344CB8AC3E}">
        <p14:creationId xmlns:p14="http://schemas.microsoft.com/office/powerpoint/2010/main" val="16147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Salat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80394"/>
            <a:ext cx="6934200" cy="3905250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Kartoffel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823244"/>
            <a:ext cx="6048375" cy="4019550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Marmelade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Butter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782194"/>
            <a:ext cx="5856611" cy="3879054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Ei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351088" cy="3996962"/>
          </a:xfrm>
        </p:spPr>
      </p:pic>
    </p:spTree>
    <p:extLst>
      <p:ext uri="{BB962C8B-B14F-4D97-AF65-F5344CB8AC3E}">
        <p14:creationId xmlns:p14="http://schemas.microsoft.com/office/powerpoint/2010/main" val="204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60840" cy="936104"/>
          </a:xfrm>
        </p:spPr>
        <p:txBody>
          <a:bodyPr/>
          <a:lstStyle/>
          <a:p>
            <a:r>
              <a:rPr lang="de-DE" dirty="0" smtClean="0"/>
              <a:t>Das schmeckt gut!!! </a:t>
            </a:r>
            <a:r>
              <a:rPr lang="ru-RU" dirty="0" smtClean="0"/>
              <a:t>Это вкусно!!!</a:t>
            </a:r>
            <a:endParaRPr lang="ru-RU" dirty="0"/>
          </a:p>
        </p:txBody>
      </p:sp>
      <p:pic>
        <p:nvPicPr>
          <p:cNvPr id="1026" name="Picture 2" descr="https://i.pinimg.com/736x/47/8c/1d/478c1d2964614f463adf208c7e71dc09--facebook-emoticons-animated-emotic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08320" cy="39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Schinken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1806575"/>
            <a:ext cx="5338812" cy="4052888"/>
          </a:xfrm>
        </p:spPr>
      </p:pic>
    </p:spTree>
    <p:extLst>
      <p:ext uri="{BB962C8B-B14F-4D97-AF65-F5344CB8AC3E}">
        <p14:creationId xmlns:p14="http://schemas.microsoft.com/office/powerpoint/2010/main" val="204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Joghurt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90" y="1806575"/>
            <a:ext cx="6484620" cy="4052888"/>
          </a:xfrm>
        </p:spPr>
      </p:pic>
    </p:spTree>
    <p:extLst>
      <p:ext uri="{BB962C8B-B14F-4D97-AF65-F5344CB8AC3E}">
        <p14:creationId xmlns:p14="http://schemas.microsoft.com/office/powerpoint/2010/main" val="204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Brötchen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67585"/>
            <a:ext cx="7124700" cy="3930868"/>
          </a:xfrm>
        </p:spPr>
      </p:pic>
    </p:spTree>
    <p:extLst>
      <p:ext uri="{BB962C8B-B14F-4D97-AF65-F5344CB8AC3E}">
        <p14:creationId xmlns:p14="http://schemas.microsoft.com/office/powerpoint/2010/main" val="2049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Mineralwasser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06575"/>
            <a:ext cx="4618732" cy="4052888"/>
          </a:xfrm>
        </p:spPr>
      </p:pic>
    </p:spTree>
    <p:extLst>
      <p:ext uri="{BB962C8B-B14F-4D97-AF65-F5344CB8AC3E}">
        <p14:creationId xmlns:p14="http://schemas.microsoft.com/office/powerpoint/2010/main" val="3305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Saft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1806575"/>
            <a:ext cx="4052888" cy="4052888"/>
          </a:xfrm>
        </p:spPr>
      </p:pic>
    </p:spTree>
    <p:extLst>
      <p:ext uri="{BB962C8B-B14F-4D97-AF65-F5344CB8AC3E}">
        <p14:creationId xmlns:p14="http://schemas.microsoft.com/office/powerpoint/2010/main" val="3305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Reis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051844"/>
            <a:ext cx="7124700" cy="3562350"/>
          </a:xfrm>
        </p:spPr>
      </p:pic>
    </p:spTree>
    <p:extLst>
      <p:ext uri="{BB962C8B-B14F-4D97-AF65-F5344CB8AC3E}">
        <p14:creationId xmlns:p14="http://schemas.microsoft.com/office/powerpoint/2010/main" val="3305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Würstchen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1844"/>
            <a:ext cx="5334000" cy="3562350"/>
          </a:xfrm>
        </p:spPr>
      </p:pic>
    </p:spTree>
    <p:extLst>
      <p:ext uri="{BB962C8B-B14F-4D97-AF65-F5344CB8AC3E}">
        <p14:creationId xmlns:p14="http://schemas.microsoft.com/office/powerpoint/2010/main" val="3305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Fisch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118519"/>
            <a:ext cx="6419850" cy="3429000"/>
          </a:xfrm>
        </p:spPr>
      </p:pic>
    </p:spTree>
    <p:extLst>
      <p:ext uri="{BB962C8B-B14F-4D97-AF65-F5344CB8AC3E}">
        <p14:creationId xmlns:p14="http://schemas.microsoft.com/office/powerpoint/2010/main" val="2442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Nudel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442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Käse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73383"/>
            <a:ext cx="5257800" cy="3319272"/>
          </a:xfrm>
        </p:spPr>
      </p:pic>
    </p:spTree>
    <p:extLst>
      <p:ext uri="{BB962C8B-B14F-4D97-AF65-F5344CB8AC3E}">
        <p14:creationId xmlns:p14="http://schemas.microsoft.com/office/powerpoint/2010/main" val="2442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de-DE" dirty="0" smtClean="0"/>
              <a:t>Es gibt</a:t>
            </a:r>
            <a:r>
              <a:rPr lang="en-US" dirty="0" smtClean="0"/>
              <a:t>= there 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сегодня …..</a:t>
            </a:r>
          </a:p>
          <a:p>
            <a:pPr marL="0" indent="0">
              <a:buNone/>
            </a:pPr>
            <a:r>
              <a:rPr lang="de-DE" sz="2800" dirty="0" smtClean="0"/>
              <a:t>Was gibt´s (gibt es) heute…</a:t>
            </a:r>
          </a:p>
          <a:p>
            <a:pPr marL="0" indent="0">
              <a:buNone/>
            </a:pPr>
            <a:r>
              <a:rPr lang="de-DE" sz="2800" dirty="0" smtClean="0"/>
              <a:t>Zum Frühstück – </a:t>
            </a:r>
            <a:r>
              <a:rPr lang="ru-RU" sz="2800" dirty="0" smtClean="0"/>
              <a:t>на завтрак</a:t>
            </a:r>
          </a:p>
          <a:p>
            <a:pPr marL="0" indent="0">
              <a:buNone/>
            </a:pPr>
            <a:r>
              <a:rPr lang="de-DE" sz="2800" dirty="0" smtClean="0"/>
              <a:t>Zum Mittagessen </a:t>
            </a:r>
            <a:r>
              <a:rPr lang="en-US" sz="2800" dirty="0" smtClean="0"/>
              <a:t>– </a:t>
            </a:r>
            <a:r>
              <a:rPr lang="ru-RU" sz="2800" dirty="0" smtClean="0"/>
              <a:t>на обед</a:t>
            </a:r>
          </a:p>
          <a:p>
            <a:pPr marL="0" indent="0">
              <a:buNone/>
            </a:pPr>
            <a:r>
              <a:rPr lang="de-DE" sz="2800" dirty="0" smtClean="0"/>
              <a:t>Zum Abendessen </a:t>
            </a:r>
            <a:r>
              <a:rPr lang="ru-RU" sz="2800" dirty="0" smtClean="0"/>
              <a:t>– на ужин</a:t>
            </a:r>
            <a:r>
              <a:rPr lang="en-US" sz="2800" dirty="0" smtClean="0"/>
              <a:t>   </a:t>
            </a:r>
            <a:r>
              <a:rPr lang="ru-RU" sz="2800" dirty="0" smtClean="0"/>
              <a:t>    ??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74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Fleisch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9362"/>
            <a:ext cx="6336704" cy="4201511"/>
          </a:xfrm>
        </p:spPr>
      </p:pic>
    </p:spTree>
    <p:extLst>
      <p:ext uri="{BB962C8B-B14F-4D97-AF65-F5344CB8AC3E}">
        <p14:creationId xmlns:p14="http://schemas.microsoft.com/office/powerpoint/2010/main" val="2442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Wurst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28019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32769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1875" r="19170" b="6988"/>
          <a:stretch/>
        </p:blipFill>
        <p:spPr bwMode="auto">
          <a:xfrm>
            <a:off x="0" y="-901"/>
            <a:ext cx="9144000" cy="68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12067" r="21394" b="6799"/>
          <a:stretch/>
        </p:blipFill>
        <p:spPr bwMode="auto">
          <a:xfrm>
            <a:off x="0" y="-12246"/>
            <a:ext cx="9144000" cy="68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Нулевой артикль: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Исчисляемое </a:t>
            </a:r>
            <a:r>
              <a:rPr lang="ru-RU" dirty="0" smtClean="0"/>
              <a:t>существительное </a:t>
            </a:r>
            <a:r>
              <a:rPr lang="ru-RU" dirty="0" smtClean="0"/>
              <a:t>(которое имеет единственное и множественное число):</a:t>
            </a:r>
          </a:p>
          <a:p>
            <a:r>
              <a:rPr lang="de-DE" dirty="0" smtClean="0"/>
              <a:t>1- </a:t>
            </a:r>
            <a:r>
              <a:rPr lang="ru-RU" dirty="0" smtClean="0"/>
              <a:t>Первое упоминание в </a:t>
            </a:r>
            <a:r>
              <a:rPr lang="ru-RU" dirty="0" err="1" smtClean="0"/>
              <a:t>ед.ч</a:t>
            </a:r>
            <a:r>
              <a:rPr lang="ru-RU" dirty="0" smtClean="0"/>
              <a:t>. – артикль неопределенный (</a:t>
            </a:r>
            <a:r>
              <a:rPr lang="de-DE" dirty="0" smtClean="0"/>
              <a:t>ein, eine, ein)</a:t>
            </a:r>
          </a:p>
          <a:p>
            <a:r>
              <a:rPr lang="de-DE" dirty="0" smtClean="0"/>
              <a:t>2- </a:t>
            </a:r>
            <a:r>
              <a:rPr lang="ru-RU" dirty="0" smtClean="0"/>
              <a:t>Множественное число без артикля</a:t>
            </a:r>
          </a:p>
          <a:p>
            <a:r>
              <a:rPr lang="ru-RU" dirty="0" smtClean="0"/>
              <a:t>3- Отрицание </a:t>
            </a:r>
            <a:r>
              <a:rPr lang="de-DE" dirty="0" smtClean="0"/>
              <a:t>: kein, keine, kein</a:t>
            </a:r>
          </a:p>
          <a:p>
            <a:endParaRPr lang="de-DE" dirty="0"/>
          </a:p>
          <a:p>
            <a:r>
              <a:rPr lang="de-DE" dirty="0" smtClean="0"/>
              <a:t>Das ist ein Brötchen. Magst du Brötchen? Nein, ich mag keine Brötchen.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ru-RU" dirty="0" smtClean="0"/>
              <a:t>Неисчисляемое существительное (только единственное число):</a:t>
            </a:r>
          </a:p>
          <a:p>
            <a:r>
              <a:rPr lang="ru-RU" dirty="0" smtClean="0"/>
              <a:t>1. Первое упоминание без артикля</a:t>
            </a:r>
          </a:p>
          <a:p>
            <a:r>
              <a:rPr lang="ru-RU" dirty="0" smtClean="0"/>
              <a:t>2. Отрицание : </a:t>
            </a:r>
            <a:r>
              <a:rPr lang="de-DE" dirty="0" smtClean="0"/>
              <a:t>kein, keine, kein</a:t>
            </a:r>
          </a:p>
        </p:txBody>
      </p:sp>
    </p:spTree>
    <p:extLst>
      <p:ext uri="{BB962C8B-B14F-4D97-AF65-F5344CB8AC3E}">
        <p14:creationId xmlns:p14="http://schemas.microsoft.com/office/powerpoint/2010/main" val="19072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22516" r="2626" b="28200"/>
          <a:stretch/>
        </p:blipFill>
        <p:spPr bwMode="auto">
          <a:xfrm>
            <a:off x="0" y="0"/>
            <a:ext cx="9144000" cy="323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9672" r="13421" b="19559"/>
          <a:stretch/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2998" cy="953076"/>
          </a:xfrm>
        </p:spPr>
        <p:txBody>
          <a:bodyPr/>
          <a:lstStyle/>
          <a:p>
            <a:r>
              <a:rPr lang="de-DE" dirty="0" smtClean="0"/>
              <a:t>ess</a:t>
            </a:r>
            <a:r>
              <a:rPr lang="de-DE" dirty="0" smtClean="0">
                <a:solidFill>
                  <a:srgbClr val="FF0000"/>
                </a:solidFill>
              </a:rPr>
              <a:t>en</a:t>
            </a:r>
            <a:r>
              <a:rPr lang="de-DE" dirty="0" smtClean="0"/>
              <a:t> und trink</a:t>
            </a:r>
            <a:r>
              <a:rPr lang="de-DE" dirty="0" smtClean="0">
                <a:solidFill>
                  <a:srgbClr val="FF0000"/>
                </a:solidFill>
              </a:rPr>
              <a:t>en</a:t>
            </a:r>
            <a:r>
              <a:rPr lang="de-DE" dirty="0" smtClean="0"/>
              <a:t> </a:t>
            </a:r>
            <a:r>
              <a:rPr lang="ru-RU" dirty="0" smtClean="0"/>
              <a:t>(кушать и пить)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ich                  ess</a:t>
            </a:r>
            <a:r>
              <a:rPr lang="de-DE" sz="2000" dirty="0" smtClean="0">
                <a:solidFill>
                  <a:srgbClr val="FF0000"/>
                </a:solidFill>
              </a:rPr>
              <a:t>e               </a:t>
            </a:r>
            <a:r>
              <a:rPr lang="de-DE" sz="2000" dirty="0" smtClean="0"/>
              <a:t>trink</a:t>
            </a:r>
            <a:r>
              <a:rPr lang="de-DE" sz="2000" dirty="0" smtClean="0">
                <a:solidFill>
                  <a:srgbClr val="FF0000"/>
                </a:solidFill>
              </a:rPr>
              <a:t>e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 smtClean="0"/>
              <a:t>du        </a:t>
            </a:r>
            <a:r>
              <a:rPr lang="de-DE" sz="2000" dirty="0" smtClean="0">
                <a:solidFill>
                  <a:srgbClr val="FF0000"/>
                </a:solidFill>
              </a:rPr>
              <a:t>          i</a:t>
            </a:r>
            <a:r>
              <a:rPr lang="de-DE" sz="2000" dirty="0" smtClean="0"/>
              <a:t>ss</a:t>
            </a:r>
            <a:r>
              <a:rPr lang="de-DE" sz="2000" dirty="0" smtClean="0">
                <a:solidFill>
                  <a:srgbClr val="FF0000"/>
                </a:solidFill>
              </a:rPr>
              <a:t>t                 </a:t>
            </a:r>
            <a:r>
              <a:rPr lang="de-DE" sz="2000" dirty="0"/>
              <a:t>trink</a:t>
            </a:r>
            <a:r>
              <a:rPr lang="de-DE" sz="2000" dirty="0" smtClean="0">
                <a:solidFill>
                  <a:srgbClr val="FF0000"/>
                </a:solidFill>
              </a:rPr>
              <a:t>st</a:t>
            </a:r>
          </a:p>
          <a:p>
            <a:r>
              <a:rPr lang="de-DE" sz="2000" dirty="0" err="1" smtClean="0"/>
              <a:t>er,sie,es,man</a:t>
            </a:r>
            <a:r>
              <a:rPr lang="de-DE" sz="2000" dirty="0" smtClean="0">
                <a:solidFill>
                  <a:srgbClr val="FF0000"/>
                </a:solidFill>
              </a:rPr>
              <a:t>   i</a:t>
            </a:r>
            <a:r>
              <a:rPr lang="de-DE" sz="2000" dirty="0" smtClean="0"/>
              <a:t>ss</a:t>
            </a:r>
            <a:r>
              <a:rPr lang="de-DE" sz="2000" dirty="0" smtClean="0">
                <a:solidFill>
                  <a:srgbClr val="FF0000"/>
                </a:solidFill>
              </a:rPr>
              <a:t>t                 </a:t>
            </a:r>
            <a:r>
              <a:rPr lang="de-DE" sz="2000" dirty="0"/>
              <a:t>trink</a:t>
            </a:r>
            <a:r>
              <a:rPr lang="de-DE" sz="20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2000" dirty="0" smtClean="0"/>
              <a:t>wir                 ess</a:t>
            </a:r>
            <a:r>
              <a:rPr lang="de-DE" sz="2000" dirty="0" smtClean="0">
                <a:solidFill>
                  <a:srgbClr val="FF0000"/>
                </a:solidFill>
              </a:rPr>
              <a:t>en              </a:t>
            </a:r>
            <a:r>
              <a:rPr lang="de-DE" sz="2000" dirty="0"/>
              <a:t>trink</a:t>
            </a:r>
            <a:r>
              <a:rPr lang="de-DE" sz="2000" dirty="0" smtClean="0">
                <a:solidFill>
                  <a:srgbClr val="FF0000"/>
                </a:solidFill>
              </a:rPr>
              <a:t>en</a:t>
            </a:r>
          </a:p>
          <a:p>
            <a:r>
              <a:rPr lang="de-DE" sz="2000" dirty="0" smtClean="0"/>
              <a:t>ihr                  ess</a:t>
            </a:r>
            <a:r>
              <a:rPr lang="de-DE" sz="2000" dirty="0" smtClean="0">
                <a:solidFill>
                  <a:srgbClr val="FF0000"/>
                </a:solidFill>
              </a:rPr>
              <a:t>t                </a:t>
            </a:r>
            <a:r>
              <a:rPr lang="de-DE" sz="2000" dirty="0"/>
              <a:t>trink</a:t>
            </a:r>
            <a:r>
              <a:rPr lang="de-DE" sz="2000" dirty="0" smtClean="0">
                <a:solidFill>
                  <a:srgbClr val="FF0000"/>
                </a:solidFill>
              </a:rPr>
              <a:t>t</a:t>
            </a:r>
          </a:p>
          <a:p>
            <a:r>
              <a:rPr lang="de-DE" sz="2000" dirty="0" smtClean="0"/>
              <a:t>Sie</a:t>
            </a:r>
            <a:r>
              <a:rPr lang="en-US" sz="2000" dirty="0" smtClean="0"/>
              <a:t>\</a:t>
            </a:r>
            <a:r>
              <a:rPr lang="en-US" sz="2000" dirty="0" err="1" smtClean="0"/>
              <a:t>sie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ess</a:t>
            </a:r>
            <a:r>
              <a:rPr lang="en-US" sz="2000" dirty="0" err="1" smtClean="0">
                <a:solidFill>
                  <a:srgbClr val="FF0000"/>
                </a:solidFill>
              </a:rPr>
              <a:t>en</a:t>
            </a:r>
            <a:r>
              <a:rPr lang="en-US" sz="2000" dirty="0" smtClean="0">
                <a:solidFill>
                  <a:srgbClr val="FF0000"/>
                </a:solidFill>
              </a:rPr>
              <a:t>              </a:t>
            </a:r>
            <a:r>
              <a:rPr lang="en-US" sz="2000" dirty="0" err="1"/>
              <a:t>trink</a:t>
            </a:r>
            <a:r>
              <a:rPr lang="en-US" sz="2000" dirty="0" err="1" smtClean="0">
                <a:solidFill>
                  <a:srgbClr val="FF0000"/>
                </a:solidFill>
              </a:rPr>
              <a:t>en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0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man </a:t>
            </a:r>
            <a:r>
              <a:rPr lang="ru-RU" sz="3200" dirty="0" smtClean="0"/>
              <a:t>–безличное местоимение (не переводится, глагол после него стоит в 3 лице, </a:t>
            </a:r>
            <a:r>
              <a:rPr lang="ru-RU" sz="3200" dirty="0" err="1" smtClean="0"/>
              <a:t>ед.ч</a:t>
            </a:r>
            <a:r>
              <a:rPr lang="ru-RU" sz="3200" dirty="0" smtClean="0"/>
              <a:t>.)</a:t>
            </a:r>
          </a:p>
          <a:p>
            <a:r>
              <a:rPr lang="ru-RU" sz="3200" dirty="0" smtClean="0"/>
              <a:t>Пример: </a:t>
            </a:r>
            <a:r>
              <a:rPr lang="de-DE" sz="3200" dirty="0" smtClean="0"/>
              <a:t>man isst</a:t>
            </a:r>
            <a:r>
              <a:rPr lang="ru-RU" sz="3200" dirty="0" smtClean="0"/>
              <a:t> </a:t>
            </a:r>
            <a:r>
              <a:rPr lang="de-DE" sz="3200" dirty="0" smtClean="0"/>
              <a:t>in Deutschland viele Würstchen </a:t>
            </a:r>
            <a:r>
              <a:rPr lang="ru-RU" sz="3200" dirty="0" smtClean="0"/>
              <a:t> в Германии кушают </a:t>
            </a:r>
            <a:r>
              <a:rPr lang="ru-RU" sz="3200" smtClean="0"/>
              <a:t>много сосисок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68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Lebensmittel</a:t>
            </a:r>
            <a:r>
              <a:rPr lang="ru-RU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(</a:t>
            </a:r>
            <a:r>
              <a:rPr lang="de-DE" dirty="0" smtClean="0"/>
              <a:t>das Nahrungsmittel)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635693" cy="4142235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Obst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9" y="1806575"/>
            <a:ext cx="5223722" cy="4052888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Gemüse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9" y="1806575"/>
            <a:ext cx="5223722" cy="4052888"/>
          </a:xfrm>
        </p:spPr>
      </p:pic>
    </p:spTree>
    <p:extLst>
      <p:ext uri="{BB962C8B-B14F-4D97-AF65-F5344CB8AC3E}">
        <p14:creationId xmlns:p14="http://schemas.microsoft.com/office/powerpoint/2010/main" val="490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Kakao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33" y="1806575"/>
            <a:ext cx="6083133" cy="4052888"/>
          </a:xfrm>
        </p:spPr>
      </p:pic>
    </p:spTree>
    <p:extLst>
      <p:ext uri="{BB962C8B-B14F-4D97-AF65-F5344CB8AC3E}">
        <p14:creationId xmlns:p14="http://schemas.microsoft.com/office/powerpoint/2010/main" val="37665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276</TotalTime>
  <Words>255</Words>
  <Application>Microsoft Office PowerPoint</Application>
  <PresentationFormat>Экран (4:3)</PresentationFormat>
  <Paragraphs>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Summer</vt:lpstr>
      <vt:lpstr>Иванова Анна Александровна, учитель немецкого языка</vt:lpstr>
      <vt:lpstr>Das schmeckt gut!!! Это вкусно!!!</vt:lpstr>
      <vt:lpstr>Es gibt= there is</vt:lpstr>
      <vt:lpstr>essen und trinken (кушать и пить)</vt:lpstr>
      <vt:lpstr>Презентация PowerPoint</vt:lpstr>
      <vt:lpstr>Das Lebensmittel  (das Nahrungsmittel)</vt:lpstr>
      <vt:lpstr>Das Obst</vt:lpstr>
      <vt:lpstr>Das Gemüse</vt:lpstr>
      <vt:lpstr>Der Kakao</vt:lpstr>
      <vt:lpstr>Das Müsli</vt:lpstr>
      <vt:lpstr>Die Milch</vt:lpstr>
      <vt:lpstr>Der Tee</vt:lpstr>
      <vt:lpstr>Der Quark</vt:lpstr>
      <vt:lpstr>Das Brot</vt:lpstr>
      <vt:lpstr>Der Salat</vt:lpstr>
      <vt:lpstr>Die Kartoffel</vt:lpstr>
      <vt:lpstr>Die Marmelade</vt:lpstr>
      <vt:lpstr>Die Butter</vt:lpstr>
      <vt:lpstr>Das Ei</vt:lpstr>
      <vt:lpstr>Der Schinken</vt:lpstr>
      <vt:lpstr>Der Joghurt</vt:lpstr>
      <vt:lpstr>Das Brötchen</vt:lpstr>
      <vt:lpstr>Das Mineralwasser</vt:lpstr>
      <vt:lpstr>Der Saft</vt:lpstr>
      <vt:lpstr>Der Reis</vt:lpstr>
      <vt:lpstr>Das Würstchen</vt:lpstr>
      <vt:lpstr>Der Fisch</vt:lpstr>
      <vt:lpstr>Die Nudel</vt:lpstr>
      <vt:lpstr>Der Käse</vt:lpstr>
      <vt:lpstr>Das Fleisch</vt:lpstr>
      <vt:lpstr>Die Wurst</vt:lpstr>
      <vt:lpstr>Презентация PowerPoint</vt:lpstr>
      <vt:lpstr>Презентация PowerPoint</vt:lpstr>
      <vt:lpstr>Нулевой артикль: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Kakao</dc:title>
  <dc:creator>Иванова Анна Александровна</dc:creator>
  <cp:lastModifiedBy>user</cp:lastModifiedBy>
  <cp:revision>16</cp:revision>
  <dcterms:created xsi:type="dcterms:W3CDTF">2019-10-07T11:58:30Z</dcterms:created>
  <dcterms:modified xsi:type="dcterms:W3CDTF">2021-03-12T09:00:57Z</dcterms:modified>
</cp:coreProperties>
</file>