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4">
  <p:sldMasterIdLst>
    <p:sldMasterId id="2147483694" r:id="rId1"/>
  </p:sldMasterIdLst>
  <p:notesMasterIdLst>
    <p:notesMasterId r:id="rId14"/>
  </p:notesMasterIdLst>
  <p:sldIdLst>
    <p:sldId id="433" r:id="rId2"/>
    <p:sldId id="424" r:id="rId3"/>
    <p:sldId id="427" r:id="rId4"/>
    <p:sldId id="438" r:id="rId5"/>
    <p:sldId id="423" r:id="rId6"/>
    <p:sldId id="434" r:id="rId7"/>
    <p:sldId id="425" r:id="rId8"/>
    <p:sldId id="429" r:id="rId9"/>
    <p:sldId id="430" r:id="rId10"/>
    <p:sldId id="439" r:id="rId11"/>
    <p:sldId id="440" r:id="rId12"/>
    <p:sldId id="441" r:id="rId13"/>
  </p:sldIdLst>
  <p:sldSz cx="9144000" cy="6858000" type="screen4x3"/>
  <p:notesSz cx="6669088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C26"/>
    <a:srgbClr val="B7BBBD"/>
    <a:srgbClr val="E8EEF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896" autoAdjust="0"/>
    <p:restoredTop sz="94660"/>
  </p:normalViewPr>
  <p:slideViewPr>
    <p:cSldViewPr>
      <p:cViewPr varScale="1">
        <p:scale>
          <a:sx n="114" d="100"/>
          <a:sy n="114" d="100"/>
        </p:scale>
        <p:origin x="-8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16" tIns="45708" rIns="91416" bIns="4570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9" y="0"/>
            <a:ext cx="2889938" cy="496411"/>
          </a:xfrm>
          <a:prstGeom prst="rect">
            <a:avLst/>
          </a:prstGeom>
        </p:spPr>
        <p:txBody>
          <a:bodyPr vert="horz" lIns="91416" tIns="45708" rIns="91416" bIns="4570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0194984-58AA-4E50-946F-F57941480344}" type="datetimeFigureOut">
              <a:rPr lang="ru-RU"/>
              <a:pPr>
                <a:defRPr/>
              </a:pPr>
              <a:t>20.01.2020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6" tIns="45708" rIns="91416" bIns="45708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9"/>
            <a:ext cx="5335270" cy="4467701"/>
          </a:xfrm>
          <a:prstGeom prst="rect">
            <a:avLst/>
          </a:prstGeom>
        </p:spPr>
        <p:txBody>
          <a:bodyPr vert="horz" lIns="91416" tIns="45708" rIns="91416" bIns="45708" rtlCol="0">
            <a:normAutofit/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16" tIns="45708" rIns="91416" bIns="4570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9" y="9430091"/>
            <a:ext cx="2889938" cy="496411"/>
          </a:xfrm>
          <a:prstGeom prst="rect">
            <a:avLst/>
          </a:prstGeom>
        </p:spPr>
        <p:txBody>
          <a:bodyPr vert="horz" wrap="square" lIns="91416" tIns="45708" rIns="91416" bIns="457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82F981A6-3096-45B5-8AAE-BAB751D6A0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1">
          <a:blip r:embed="rId2">
            <a:lum bright="42000" contrast="-68000"/>
          </a:blip>
          <a:srcRect/>
          <a:stretch>
            <a:fillRect l="-30000" t="-20000" r="-2000" b="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B31824D-1554-4531-9D5F-B74D71AB64E7}" type="datetime8">
              <a:rPr lang="ru-RU"/>
              <a:pPr>
                <a:defRPr/>
              </a:pPr>
              <a:t>20.01.2020 20:02</a:t>
            </a:fld>
            <a:endParaRPr lang="ru-RU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EDB23D55-1934-41B7-B3E3-B98A7F22E9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5DCFB-1CD4-4DB9-988C-4ED0AB568B3A}" type="datetime8">
              <a:rPr lang="ru-RU"/>
              <a:pPr>
                <a:defRPr/>
              </a:pPr>
              <a:t>20.01.2020 20:02</a:t>
            </a:fld>
            <a:endParaRPr lang="ru-RU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D5EA3-B627-4991-BEBA-DF17798CEA55}" type="slidenum">
              <a:rPr lang="ru-RU"/>
              <a:pPr>
                <a:defRPr/>
              </a:pPr>
              <a:t>‹#›</a:t>
            </a:fld>
            <a:endParaRPr lang="ru-RU" sz="140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752DC-EF2A-4775-94CE-404ABE442BA3}" type="datetime8">
              <a:rPr lang="ru-RU"/>
              <a:pPr>
                <a:defRPr/>
              </a:pPr>
              <a:t>20.01.2020 20:02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42DAF-C697-4C39-A004-6EF748BA637C}" type="slidenum">
              <a:rPr lang="ru-RU"/>
              <a:pPr>
                <a:defRPr/>
              </a:pPr>
              <a:t>‹#›</a:t>
            </a:fld>
            <a:endParaRPr lang="ru-RU" sz="140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742F3-AB08-4D2B-8B2F-F773D48FE353}" type="datetime8">
              <a:rPr lang="ru-RU"/>
              <a:pPr>
                <a:defRPr/>
              </a:pPr>
              <a:t>20.01.2020 20:02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39D296F-B6F4-496C-A163-3F34B1291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C12DF-2483-4AC5-93FE-33FA0683D8F6}" type="datetime8">
              <a:rPr lang="ru-RU"/>
              <a:pPr>
                <a:defRPr/>
              </a:pPr>
              <a:t>20.01.2020 20:02</a:t>
            </a:fld>
            <a:endParaRPr lang="ru-RU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FE29089-AA0C-46E9-8277-3D52750CD1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B8914AA-97B6-4FFC-AF73-0F43087B746C}" type="datetime8">
              <a:rPr lang="ru-RU"/>
              <a:pPr>
                <a:defRPr/>
              </a:pPr>
              <a:t>20.01.2020 20:02</a:t>
            </a:fld>
            <a:endParaRPr lang="ru-RU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2A8571B-0C10-45D6-A3BC-7D0679CB74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5520BEC-9CF7-458A-ABBC-C4719A3F4926}" type="datetime8">
              <a:rPr lang="ru-RU"/>
              <a:pPr>
                <a:defRPr/>
              </a:pPr>
              <a:t>20.01.2020 20:02</a:t>
            </a:fld>
            <a:endParaRPr lang="ru-RU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B63474B-4D63-4E26-A877-65EC02F497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46047-E36E-4014-8C90-B752225123F6}" type="datetime8">
              <a:rPr lang="ru-RU"/>
              <a:pPr>
                <a:defRPr/>
              </a:pPr>
              <a:t>20.01.2020 20:02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4BF4C7F-F216-49C0-ACCA-CFEA575C6E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65AF1-4092-44F8-9C49-7FE44C803C39}" type="datetime8">
              <a:rPr lang="ru-RU"/>
              <a:pPr>
                <a:defRPr/>
              </a:pPr>
              <a:t>20.01.2020 20:02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5B8597B2-311B-4454-AD2E-95D03CFD4F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sm_penci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2775" y="1755775"/>
            <a:ext cx="1614488" cy="2144713"/>
          </a:xfrm>
          <a:prstGeom prst="rect">
            <a:avLst/>
          </a:prstGeom>
          <a:noFill/>
          <a:ln w="50800" cap="sq" cmpd="dbl">
            <a:solidFill>
              <a:schemeClr val="accent2"/>
            </a:solidFill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91C85-1C87-4FEF-9356-8312A4ADD7EC}" type="datetime8">
              <a:rPr lang="ru-RU"/>
              <a:pPr>
                <a:defRPr/>
              </a:pPr>
              <a:t>20.01.2020 20:02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2A11099-C85A-4D4C-A668-5D3711CA76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5C65D79-ED37-4ABF-A4AE-30FE947B63A9}" type="datetime8">
              <a:rPr lang="ru-RU"/>
              <a:pPr>
                <a:defRPr/>
              </a:pPr>
              <a:t>20.01.2020 20:02</a:t>
            </a:fld>
            <a:endParaRPr lang="ru-RU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D8925B7-6137-4D98-A8D0-3276FFA9FC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36BE08A4-41C0-4D3F-9572-1DEDCADA417D}" type="datetime8">
              <a:rPr lang="ru-RU"/>
              <a:pPr>
                <a:defRPr/>
              </a:pPr>
              <a:t>20.01.2020 20:02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200" b="1">
                <a:solidFill>
                  <a:schemeClr val="tx2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C94E1DC-BB42-4F1E-B245-8542BFB01239}" type="slidenum">
              <a:rPr lang="ru-RU"/>
              <a:pPr>
                <a:defRPr/>
              </a:pPr>
              <a:t>‹#›</a:t>
            </a:fld>
            <a:endParaRPr lang="ru-RU" sz="140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21" r:id="rId10"/>
    <p:sldLayoutId id="21474838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C32D2E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4AA33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500043"/>
            <a:ext cx="778674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1" hangingPunct="1">
              <a:tabLst>
                <a:tab pos="628650" algn="l"/>
              </a:tabLst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РЕЗУЛЬТАТЫ УЧАСТИЯ ВОСПИТАННИКОВ </a:t>
            </a:r>
          </a:p>
          <a:p>
            <a:pPr lvl="0" algn="ctr" eaLnBrk="1" hangingPunct="1">
              <a:tabLst>
                <a:tab pos="628650" algn="l"/>
              </a:tabLst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ЛИЦЕЯ-ИНТЕРНАТА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«ПОДМОСКОВНЫЙ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 </a:t>
            </a:r>
          </a:p>
          <a:p>
            <a:pPr lvl="0" algn="ctr" eaLnBrk="1" hangingPunct="1">
              <a:tabLst>
                <a:tab pos="628650" algn="l"/>
              </a:tabLst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КОНКУРСНЫХ МЕРОПРИЯТИЯХ РАЗЛИЧНЫХ УРОВНЕЙ ПО ИТОГАМ ПЕРВОГО ПОЛУГОДИЯ </a:t>
            </a:r>
          </a:p>
          <a:p>
            <a:pPr lvl="0" algn="ctr" eaLnBrk="1" hangingPunct="1">
              <a:tabLst>
                <a:tab pos="628650" algn="l"/>
              </a:tabLst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2019-2020 </a:t>
            </a:r>
          </a:p>
          <a:p>
            <a:pPr lvl="0" algn="ctr" eaLnBrk="1" hangingPunct="1">
              <a:tabLst>
                <a:tab pos="628650" algn="l"/>
              </a:tabLst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УЧЕБНОГО ГОДА</a:t>
            </a:r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4" y="538435"/>
          <a:ext cx="8858315" cy="6278586"/>
        </p:xfrm>
        <a:graphic>
          <a:graphicData uri="http://schemas.openxmlformats.org/drawingml/2006/table">
            <a:tbl>
              <a:tblPr/>
              <a:tblGrid>
                <a:gridCol w="1314145"/>
                <a:gridCol w="2257753"/>
                <a:gridCol w="1214446"/>
                <a:gridCol w="1285885"/>
                <a:gridCol w="1428761"/>
                <a:gridCol w="1357325"/>
              </a:tblGrid>
              <a:tr h="4775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Коллектив, ученик</a:t>
                      </a: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Название конкурсного мероприятия</a:t>
                      </a: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Результат</a:t>
                      </a: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</a:t>
                      </a: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0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kern="1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Кракхофер</a:t>
                      </a: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Алиса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Международного телевизионного конкурса «Созвездие талантов - 2020»</a:t>
                      </a:r>
                      <a:endParaRPr lang="ru-RU" sz="14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«Мадмуазель танцует блюз»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Эстрадная песня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 </a:t>
                      </a: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 до 20 лет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Дипломант  </a:t>
                      </a:r>
                      <a:r>
                        <a:rPr lang="en-US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</a:t>
                      </a: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степени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Шулаев</a:t>
                      </a: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А.В.</a:t>
                      </a:r>
                      <a:endParaRPr lang="ru-RU" sz="1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0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kern="1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Абрамкина</a:t>
                      </a: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Ксения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Международного телевизионного конкурса «Созвездие талантов - 2020»</a:t>
                      </a: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Романс Г.Свиридов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Классическая пьеса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 </a:t>
                      </a: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 до 15 </a:t>
                      </a:r>
                      <a:r>
                        <a:rPr lang="ru-RU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лет</a:t>
                      </a:r>
                      <a:endParaRPr lang="ru-RU" sz="1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Лауреат  </a:t>
                      </a:r>
                      <a:r>
                        <a:rPr lang="en-US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III</a:t>
                      </a: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степени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Шулаев</a:t>
                      </a:r>
                      <a:r>
                        <a:rPr lang="ru-RU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А.В.</a:t>
                      </a:r>
                      <a:endParaRPr lang="ru-RU" sz="1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2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kern="1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Сагитова</a:t>
                      </a: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Аделия</a:t>
                      </a:r>
                      <a:endParaRPr lang="ru-RU" sz="14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Международного телевизионного конкурса «Созвездие талантов - 2020»</a:t>
                      </a:r>
                      <a:endParaRPr lang="ru-RU" sz="14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«Мекки Нож»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Джазовая </a:t>
                      </a:r>
                      <a:r>
                        <a:rPr lang="ru-RU" sz="1400" b="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пьса</a:t>
                      </a:r>
                      <a:endParaRPr lang="ru-RU" sz="1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 </a:t>
                      </a: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 до 15 </a:t>
                      </a:r>
                      <a:r>
                        <a:rPr lang="ru-RU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лет</a:t>
                      </a:r>
                      <a:endParaRPr lang="ru-RU" sz="1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Лауреат  </a:t>
                      </a:r>
                      <a:r>
                        <a:rPr lang="en-US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III</a:t>
                      </a: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степени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Шулаев</a:t>
                      </a:r>
                      <a:r>
                        <a:rPr lang="ru-RU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А.В.</a:t>
                      </a:r>
                      <a:endParaRPr lang="ru-RU" sz="1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0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kern="1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Маштакова</a:t>
                      </a: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Полина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Международного телевизионного конкурса «Созвездие талантов - 2020»</a:t>
                      </a:r>
                      <a:endParaRPr lang="ru-RU" sz="14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«Скерцо» Б.Асафьев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Классическая пьеса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 </a:t>
                      </a: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 до 12 лет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Дипломант  </a:t>
                      </a:r>
                      <a:r>
                        <a:rPr lang="en-US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</a:t>
                      </a: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степени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Шулаев</a:t>
                      </a:r>
                      <a:r>
                        <a:rPr lang="ru-RU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А.В.</a:t>
                      </a:r>
                      <a:endParaRPr lang="ru-RU" sz="1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0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Мастерская ростовых кукол «Фантазеры»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Международного телевизионного конкурса «Созвездие талантов - 2020»</a:t>
                      </a:r>
                      <a:endParaRPr lang="ru-RU" sz="14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«Частушки бабок </a:t>
                      </a:r>
                      <a:r>
                        <a:rPr lang="ru-RU" sz="1400" b="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Ежек</a:t>
                      </a: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Кукольный театр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 </a:t>
                      </a: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 до 15 </a:t>
                      </a:r>
                      <a:r>
                        <a:rPr lang="ru-RU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лет</a:t>
                      </a:r>
                      <a:endParaRPr lang="ru-RU" sz="1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Дипломант </a:t>
                      </a:r>
                      <a:r>
                        <a:rPr lang="en-US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</a:t>
                      </a: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степени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Шулаев</a:t>
                      </a:r>
                      <a:r>
                        <a:rPr lang="ru-RU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А.В.</a:t>
                      </a:r>
                      <a:endParaRPr lang="ru-RU" sz="1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0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Мастерская ростовых кукол «Фантазеры»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Международного телевизионного конкурса «Созвездие талантов - 2020»</a:t>
                      </a:r>
                      <a:endParaRPr lang="ru-RU" sz="14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«Жили у бабуси»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Кукольный театр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Смешанный состав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Лауреат  </a:t>
                      </a:r>
                      <a:r>
                        <a:rPr lang="en-US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</a:t>
                      </a: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степени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Шабаева</a:t>
                      </a: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Е.Е.</a:t>
                      </a:r>
                      <a:endParaRPr lang="ru-RU" sz="1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0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Мастерская ростовых кукол «Фантазеры»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Международного телевизионного конкурса «Созвездие талантов - 2020»</a:t>
                      </a:r>
                      <a:endParaRPr lang="ru-RU" sz="14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«Муха цокотуха»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Кукольный театр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Смешанный состав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Дипломант </a:t>
                      </a:r>
                      <a:r>
                        <a:rPr lang="en-US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</a:t>
                      </a: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степени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Шабаева</a:t>
                      </a:r>
                      <a:r>
                        <a:rPr lang="ru-RU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Е.Е.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142976" y="142852"/>
            <a:ext cx="7000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1" hangingPunct="1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Участие в творческих конкурсных мероприятиях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5" y="538435"/>
          <a:ext cx="8858313" cy="5750052"/>
        </p:xfrm>
        <a:graphic>
          <a:graphicData uri="http://schemas.openxmlformats.org/drawingml/2006/table">
            <a:tbl>
              <a:tblPr/>
              <a:tblGrid>
                <a:gridCol w="1571635"/>
                <a:gridCol w="2428892"/>
                <a:gridCol w="1214446"/>
                <a:gridCol w="1285884"/>
                <a:gridCol w="1214446"/>
                <a:gridCol w="1143010"/>
              </a:tblGrid>
              <a:tr h="230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Коллектив, ученик</a:t>
                      </a: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Название конкурсного мероприятия</a:t>
                      </a: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Результат</a:t>
                      </a: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</a:t>
                      </a: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6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Шевченко Марк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Международного телевизионного конкурса «Созвездие талантов - 2020»</a:t>
                      </a:r>
                      <a:endParaRPr lang="ru-RU" sz="14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 Негасимый свет».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Изобразительное искусство,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 лет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Лауреат  </a:t>
                      </a:r>
                      <a:r>
                        <a:rPr lang="en-US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III</a:t>
                      </a: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степени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Громова </a:t>
                      </a:r>
                      <a:r>
                        <a:rPr lang="ru-RU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Л.Н.  </a:t>
                      </a:r>
                      <a:endParaRPr lang="ru-RU" sz="1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6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Савельева Елизавета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Международного телевизионного конкурса «Созвездие талантов - 2020»</a:t>
                      </a:r>
                      <a:endParaRPr lang="ru-RU" sz="14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 Осень».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Изобразительное искусство,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 лет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Лауреат  </a:t>
                      </a:r>
                      <a:r>
                        <a:rPr lang="en-US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</a:t>
                      </a: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степени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Громова Л.Н.  </a:t>
                      </a:r>
                      <a:endParaRPr lang="ru-RU" sz="1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6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Сулейманова Наталья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Международного телевизионного конкурса «Созвездие талантов - 2020»</a:t>
                      </a:r>
                      <a:endParaRPr lang="ru-RU" sz="14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 Наедине с природой».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Изобразительное искусство,</a:t>
                      </a:r>
                      <a:b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16 лет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Лауреат  </a:t>
                      </a:r>
                      <a:r>
                        <a:rPr lang="en-US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</a:t>
                      </a: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степени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Громова Л.Н.  </a:t>
                      </a:r>
                      <a:endParaRPr lang="ru-RU" sz="1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6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Младший хор             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Лицея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Международного телевизионного конкурса «Созвездие талантов - 2020»</a:t>
                      </a:r>
                      <a:endParaRPr lang="ru-RU" sz="14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А. Петряшева   « Дети  земли»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Детская песня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 – 12 лет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Дипломант  </a:t>
                      </a:r>
                      <a:r>
                        <a:rPr lang="en-US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</a:t>
                      </a: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степени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Борисова </a:t>
                      </a:r>
                      <a:r>
                        <a:rPr lang="ru-RU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Н.П. </a:t>
                      </a:r>
                      <a:endParaRPr lang="ru-RU" sz="1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9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Старший  хор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Лицея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Международного телевизионного конкурса «Созвездие талантов - 2020»</a:t>
                      </a:r>
                      <a:endParaRPr lang="ru-RU" sz="14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Я. Дубравин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«Песни  наших  отцов»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Военная  лирика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  - 17 лет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Дипломант  </a:t>
                      </a:r>
                      <a:r>
                        <a:rPr lang="en-US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</a:t>
                      </a: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степени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Борисова Н.П. </a:t>
                      </a:r>
                      <a:endParaRPr lang="ru-RU" sz="1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Смешанный возрастной      состав: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«Хор Лицея»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Международного телевизионного конкурса «Созвездие талантов - 2020»</a:t>
                      </a:r>
                      <a:endParaRPr lang="ru-RU" sz="14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А. Пахмутова    «Раненая  птица»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Детская песня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10 – 17 лет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Лауреат  </a:t>
                      </a:r>
                      <a:r>
                        <a:rPr lang="en-US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III</a:t>
                      </a: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степени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Борисова Н.П. </a:t>
                      </a:r>
                      <a:endParaRPr lang="ru-RU" sz="1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Танцевальный коллектив «Подмосковный»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Международного телевизионного конкурса «Созвездие талантов - 2020»</a:t>
                      </a:r>
                      <a:endParaRPr lang="ru-RU" sz="14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 Балет»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Классический танец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 </a:t>
                      </a: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 до 15 лет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Дипломант </a:t>
                      </a:r>
                      <a:r>
                        <a:rPr lang="en-US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</a:t>
                      </a: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степени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Вишневская </a:t>
                      </a:r>
                      <a:r>
                        <a:rPr lang="ru-RU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Н. Г.</a:t>
                      </a:r>
                      <a:endParaRPr lang="ru-RU" sz="1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142976" y="142852"/>
            <a:ext cx="7000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1" hangingPunct="1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Участие в творческих конкурсных мероприятиях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5" y="538435"/>
          <a:ext cx="8858313" cy="5444980"/>
        </p:xfrm>
        <a:graphic>
          <a:graphicData uri="http://schemas.openxmlformats.org/drawingml/2006/table">
            <a:tbl>
              <a:tblPr/>
              <a:tblGrid>
                <a:gridCol w="1500197"/>
                <a:gridCol w="2286016"/>
                <a:gridCol w="1214446"/>
                <a:gridCol w="1357322"/>
                <a:gridCol w="1285884"/>
                <a:gridCol w="1214448"/>
              </a:tblGrid>
              <a:tr h="230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Коллектив, ученик</a:t>
                      </a: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Название конкурсного мероприятия</a:t>
                      </a: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Результат</a:t>
                      </a: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</a:t>
                      </a: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6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Танцевальный коллектив «Подмосковный»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Международного телевизионного конкурса «Созвездие талантов - 2020»</a:t>
                      </a:r>
                      <a:endParaRPr lang="ru-RU" sz="14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«Месяц май»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Современная танец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 </a:t>
                      </a: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 до 15 лет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Дипломант </a:t>
                      </a:r>
                      <a:r>
                        <a:rPr lang="en-US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</a:t>
                      </a: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степени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Вишневская </a:t>
                      </a:r>
                      <a:r>
                        <a:rPr lang="ru-RU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Н.Г.</a:t>
                      </a:r>
                      <a:endParaRPr lang="ru-RU" sz="1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6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Танцевальный коллектив «Подмосковный»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Международного телевизионного конкурса «Созвездие талантов - 2020»</a:t>
                      </a:r>
                      <a:endParaRPr lang="ru-RU" sz="14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 На Ивана Купала»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Стилизация народного танца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 16 и старше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Дипломант </a:t>
                      </a:r>
                      <a:r>
                        <a:rPr lang="en-US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</a:t>
                      </a: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степени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Вишневская Н.Г.</a:t>
                      </a:r>
                      <a:endParaRPr lang="ru-RU" sz="1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6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Танцевальный коллектив «Подмосковный»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Международного телевизионного конкурса «Созвездие талантов - 2020»</a:t>
                      </a:r>
                      <a:endParaRPr lang="ru-RU" sz="14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 Вальс снежинок»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Классический танец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 12 до 15 лет ( смешанная группа)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Лауреат  </a:t>
                      </a:r>
                      <a:r>
                        <a:rPr lang="en-US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III</a:t>
                      </a: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степени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Вишневская Н.Г.</a:t>
                      </a:r>
                      <a:endParaRPr lang="ru-RU" sz="1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5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Ансамбль «Радуга»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Международного телевизионного конкурса «Созвездие талантов - 2020»</a:t>
                      </a:r>
                      <a:endParaRPr lang="ru-RU" sz="14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</a:t>
                      </a:r>
                      <a:r>
                        <a:rPr lang="ru-RU" sz="1400" b="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Рок-н-рол</a:t>
                      </a: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 </a:t>
                      </a:r>
                      <a:r>
                        <a:rPr lang="ru-RU" sz="1400" b="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джайв</a:t>
                      </a: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Эстрадный вокал</a:t>
                      </a:r>
                      <a:b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 13 до 15 лет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Дипломант  </a:t>
                      </a:r>
                      <a:r>
                        <a:rPr lang="en-US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</a:t>
                      </a: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степени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Сапронова </a:t>
                      </a:r>
                      <a:r>
                        <a:rPr lang="ru-RU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Т.Г.</a:t>
                      </a:r>
                      <a:endParaRPr lang="ru-RU" sz="1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5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Ансамбль «Радуга»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Международного телевизионного конкурса «Созвездие талантов - 2020»</a:t>
                      </a:r>
                      <a:endParaRPr lang="ru-RU" sz="14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</a:t>
                      </a:r>
                      <a:r>
                        <a:rPr lang="en-US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Lallipop</a:t>
                      </a: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Эстрадный вокал</a:t>
                      </a:r>
                      <a:b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 13 до 15 лет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Лауреат  </a:t>
                      </a:r>
                      <a:r>
                        <a:rPr lang="en-US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</a:t>
                      </a: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степени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Сапронова Т.Г.</a:t>
                      </a:r>
                      <a:endParaRPr lang="ru-RU" sz="1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60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Ансамбль «Лицей»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Международного телевизионного конкурса «Созвездие талантов - 2020»</a:t>
                      </a:r>
                      <a:endParaRPr lang="ru-RU" sz="14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«Живи, родник»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Эстрадный вокал</a:t>
                      </a:r>
                      <a:b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 13 до 15 лет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Дипломант  </a:t>
                      </a:r>
                      <a:r>
                        <a:rPr lang="en-US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</a:t>
                      </a:r>
                      <a:r>
                        <a:rPr lang="ru-RU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степени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Сапронова Т.Г.</a:t>
                      </a:r>
                      <a:endParaRPr lang="ru-RU" sz="1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142976" y="142852"/>
            <a:ext cx="7000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1" hangingPunct="1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Участие в творческих конкурсных мероприятиях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1407" y="857237"/>
          <a:ext cx="9001188" cy="5968913"/>
        </p:xfrm>
        <a:graphic>
          <a:graphicData uri="http://schemas.openxmlformats.org/drawingml/2006/table">
            <a:tbl>
              <a:tblPr/>
              <a:tblGrid>
                <a:gridCol w="273440"/>
                <a:gridCol w="2994670"/>
                <a:gridCol w="953199"/>
                <a:gridCol w="1429799"/>
                <a:gridCol w="1293628"/>
                <a:gridCol w="2056452"/>
              </a:tblGrid>
              <a:tr h="247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ФИО</a:t>
                      </a:r>
                      <a:endParaRPr lang="ru-RU" sz="1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ПРЕДМЕТ</a:t>
                      </a:r>
                      <a:endParaRPr lang="ru-RU" sz="1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СТАТУС</a:t>
                      </a:r>
                      <a:endParaRPr lang="ru-RU" sz="1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  <a:endParaRPr lang="ru-RU" sz="1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Попова Вероника Александровна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Беневольская О.Б.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917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Лебедева Елена Юрьевна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Победитель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Беневольская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О.Б.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316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Гольцева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Анжелика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Дмитриевна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8б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Беневольская О.Б.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7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Сумеле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Кембу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Мирэль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Мари 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Жерменовна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Беневольская О.Б.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7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Трайковский Семён Максимович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Победитель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Беневольская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О.Б.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7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Луценко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Иван Романович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Беневольская О.Б.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7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Мыльников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Вероника Дмитриевна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Беневольская О.Б.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7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Кракхофер Алиса Маркус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11б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Беневольская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О.Б.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Лебедева Елена Юрьевна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Литература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Лебович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А.Ф.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Сбоев Роман 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Сергеевич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Литература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Михайлова О.В.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7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Соколов Александр	Сергеевич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Английский яз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Леванкова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И.Н.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7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Гребёнкин Дмитрий Николаевич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8а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Английский яз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Дементьева М.А.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7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Бурков Александр Васильевич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8б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Английский яз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Дементьева М.А.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7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Боровенникова Варвара Сергеевна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8а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Английский яз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Лукьянченко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А.И.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7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Кракхофер Алиса Маркус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11б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Английский яз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Победитель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Лукьянченко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А.И.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7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Емельянова Ксения Александровна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11а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Английский яз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Лукьянченко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А.И.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7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Рогалёва Татьяна Владимировна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11б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Английский яз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Леванкова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И.Н.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7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Борискин Ярослав Владимирович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11а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Английский яз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Леванкова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И.Н.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Тюрина Екатерина Александровна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11а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Раковенко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Н.А.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Кердун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София 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Александровна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Раковенко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Н.А.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Дорофеева Ксения Ивановна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Годлина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О.В.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Орлова Валерия Ивановна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Раковенко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Н.А.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857224" y="71415"/>
            <a:ext cx="778674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ИТОГИ УЧАСТИЯ В МУНИЦИПАЛЬНОМ ЭТАПЕ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ВСЕРОССИЙСКОЙ ОЛИМПИАДЫ ШКОЛЬНИКОВ ПО ОБЩЕОБРАЗОВАТЕЛЬНЫМ ПРЕДМЕТАМ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3" y="1000109"/>
          <a:ext cx="8786874" cy="5649673"/>
        </p:xfrm>
        <a:graphic>
          <a:graphicData uri="http://schemas.openxmlformats.org/drawingml/2006/table">
            <a:tbl>
              <a:tblPr/>
              <a:tblGrid>
                <a:gridCol w="266930"/>
                <a:gridCol w="2923368"/>
                <a:gridCol w="930504"/>
                <a:gridCol w="1522799"/>
                <a:gridCol w="1135784"/>
                <a:gridCol w="2007489"/>
              </a:tblGrid>
              <a:tr h="1298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ФИО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ПРЕДМЕТ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СТАТУС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Борискин Ярослав Владимирович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История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Эмгенов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С.Н.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Валиев Булат 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Азатович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Щербакова Т.В.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29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Тыльная Александра Яковлевна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Химия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Победитель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Степанова Е.В.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29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Тюрина Екатерина Александровна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Химия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Степанова Е.В.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Чебунина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Анстасия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Сергеевна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8а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Обществознание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Кузнецова Л.И.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Лебедева Елена Юрьевна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8а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Обществознание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Кузнецова Л.И.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Гребёнкин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Дмитрий Николаевич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8а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Обществознание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Кузнецова Л.И.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Сагитова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Аделия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Римовна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8б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Обществознание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Кузнецова Л.И.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Кердун София Александровна</a:t>
                      </a:r>
                      <a:endParaRPr lang="ru-RU" sz="140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119" marR="301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Обществознание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Победитель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Эмгенов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С.Н.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Мыльникова Вероника Дмитриевна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Обществознание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Эмгенов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С.Н.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Валиев Булат Азатович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Обществознание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Эмгенов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С.Н.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Борискин Ярослав Владимирович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Обществознание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Эмгенов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С.Н.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29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Лебедева Елена</a:t>
                      </a: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Юрьевна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Технология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Волобуева Н.В.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29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Сухачёв КириллСергеевич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Технология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Комиссаров В.В.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29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Бурков АлександрВасильевич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8б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Технология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Комиссаров В.В.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Папазян Валерия Вазгеновна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Право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Эмгенов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С.Н.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39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Орлова Валерия Ивановна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Право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Эмгенов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С.Н.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Утебаева Лана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ОБЖ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Сулимов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А.С.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41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Блинова Виктория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ОБЖ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Сулимов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А.С.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42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Тронева София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11б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ОБЖ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Сулимов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А.С.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Руденко Виктрия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11а</a:t>
                      </a:r>
                      <a:endParaRPr lang="ru-RU"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ОБЖ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Сулимов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А.С.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44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Заславский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Роман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ОБЖ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призёр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Сулимов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А.С.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19" marR="30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857224" y="71414"/>
            <a:ext cx="778674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ИТОГИ УЧАСТИЯ В МУНИЦИПАЛЬНОМ ЭТАПЕ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ВСЕРОССИЙСКОЙ ОЛИМПИАДЫ ШКОЛЬНИКОВ ПО ОБЩЕОБРАЗОВАТЕЛЬНЫМ ПРЕДМЕТАМ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42852"/>
            <a:ext cx="86439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1" hangingPunct="1">
              <a:tabLst>
                <a:tab pos="628650" algn="l"/>
              </a:tabLst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ЭФФЕКТИВНОСТЬ УЧАСТИЯ В  МУНИЦИПАЛЬНОМ ЭТАПЕ ВСЕРОССИЙСКОЙ ОЛИМПИАДЫ ШКОЛЬНИКОВ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2843" y="785797"/>
          <a:ext cx="8858312" cy="5929358"/>
        </p:xfrm>
        <a:graphic>
          <a:graphicData uri="http://schemas.openxmlformats.org/drawingml/2006/table">
            <a:tbl>
              <a:tblPr/>
              <a:tblGrid>
                <a:gridCol w="1785951"/>
                <a:gridCol w="2500330"/>
                <a:gridCol w="2500330"/>
                <a:gridCol w="2071701"/>
              </a:tblGrid>
              <a:tr h="6694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Предмет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Количество участников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Количество призовых мест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Эффективность участия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063"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ОБЖ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100%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063"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Технология</a:t>
                      </a: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100%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0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Право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100%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0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Биология</a:t>
                      </a: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89%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0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Английский язык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73%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0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Химия</a:t>
                      </a: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50%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0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Русский язык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44%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0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Обществознание</a:t>
                      </a: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42%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0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Литература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40%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0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История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11%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0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Математика</a:t>
                      </a: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7%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0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География</a:t>
                      </a:r>
                      <a:endParaRPr lang="ru-RU" sz="160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0%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1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Информатика и ИКТ</a:t>
                      </a:r>
                      <a:endParaRPr lang="ru-RU" sz="160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0%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0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Астрономия</a:t>
                      </a:r>
                      <a:endParaRPr lang="ru-RU" sz="160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0%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1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Физическая культура</a:t>
                      </a:r>
                      <a:endParaRPr lang="ru-RU" sz="160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 смогли принять участие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0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Физика</a:t>
                      </a:r>
                      <a:endParaRPr lang="ru-RU" sz="160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0%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0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МХК</a:t>
                      </a:r>
                      <a:endParaRPr lang="ru-RU" sz="160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0%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6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ИТОГО</a:t>
                      </a:r>
                      <a:endParaRPr lang="ru-RU" sz="160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114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44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38,6%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1407" y="1071547"/>
          <a:ext cx="8929750" cy="5298412"/>
        </p:xfrm>
        <a:graphic>
          <a:graphicData uri="http://schemas.openxmlformats.org/drawingml/2006/table">
            <a:tbl>
              <a:tblPr/>
              <a:tblGrid>
                <a:gridCol w="449637"/>
                <a:gridCol w="2050692"/>
                <a:gridCol w="857256"/>
                <a:gridCol w="2571768"/>
                <a:gridCol w="3000397"/>
              </a:tblGrid>
              <a:tr h="3741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ФИО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ПРЕДМЕТ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СТАТУС</a:t>
                      </a:r>
                      <a:endParaRPr lang="ru-RU" sz="16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ru-RU" sz="1600" b="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Трайковский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Семён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Участник регионального этапа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Кракхофер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Алиса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11б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Английский 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язык, биология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Участник регионального этапа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Тыльная 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Александра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11а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Химия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Участник регионального этапа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1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Сбоев Роман 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Литература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Участник регионального этапа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Сухачёв Кирилл</a:t>
                      </a: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 b="0" dirty="0" smtClean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Технология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Участник регионального этапа</a:t>
                      </a:r>
                      <a:endParaRPr lang="ru-RU" sz="1600" b="0" dirty="0" smtClean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Кердун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София 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 b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обществознание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Участник регионального этапа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6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Лебедева Елена 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8а</a:t>
                      </a:r>
                      <a:endParaRPr lang="ru-RU" sz="16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Литература,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обществознание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технология,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биология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предмета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5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Борискин Ярослав 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11а</a:t>
                      </a:r>
                      <a:endParaRPr lang="ru-RU" sz="16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Английский яз,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история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обществознание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 предмета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5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Гребёнкин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Дмитрий 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8а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Английский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язык, обществознание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 предмета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Бурков Александр 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8б</a:t>
                      </a:r>
                      <a:endParaRPr lang="ru-RU" sz="16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Английский яз,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технология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 предмета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3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Тюрина Екатерина 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11а</a:t>
                      </a:r>
                      <a:endParaRPr lang="ru-RU" sz="16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Русский язык,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химия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 предмета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Орлова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Валерия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Русский язык,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право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 предмета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097"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600" kern="1200" dirty="0">
                        <a:solidFill>
                          <a:srgbClr val="00206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Валиев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Булат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Математика,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обществознание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 предмета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79" marR="45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285720" y="214290"/>
            <a:ext cx="8715436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СПИСОК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ПРИЗЕРОВ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МУНИЦИПАЛЬНОГО ЭТАПА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ВСЕРОССИЙСКОЙ ОЛИМПИАДЫ ШКОЛЬНИКОВ, ПОКАЗАВШИХ НАИЛУЧШИЕ РЕЗУЛЬТАТЫ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34" y="1000105"/>
          <a:ext cx="8429683" cy="5405022"/>
        </p:xfrm>
        <a:graphic>
          <a:graphicData uri="http://schemas.openxmlformats.org/drawingml/2006/table">
            <a:tbl>
              <a:tblPr/>
              <a:tblGrid>
                <a:gridCol w="383694"/>
                <a:gridCol w="2616702"/>
                <a:gridCol w="1214446"/>
                <a:gridCol w="2357454"/>
                <a:gridCol w="1857387"/>
              </a:tblGrid>
              <a:tr h="3345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Участник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Класс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Предмет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Дата проведения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0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Тра</a:t>
                      </a:r>
                      <a:r>
                        <a:rPr lang="ru-RU" sz="2000" kern="12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йковский</a:t>
                      </a:r>
                      <a:r>
                        <a:rPr lang="ru-RU" sz="200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Семён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Биология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 и 29 января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0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Тыльная Александра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Химия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30-31 января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0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Кракхофер Алиса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Английский яз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13-14 февраля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5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Кердун София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Русский яз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 января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0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Кердун София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Обществознание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14-15 января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0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Мыльникова Вероника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Обществознание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14-15 января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0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Валиев Булат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Обществознание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14-15 января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0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Борискин Ярослав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11а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Обществознание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14-15 января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0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Сбоев Роман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Литература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 января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5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Руденко Виктория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  <a:endParaRPr lang="ru-RU" sz="200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ОБЖ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10-11 февраля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0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Тронева</a:t>
                      </a: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София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  <a:endParaRPr lang="ru-RU" sz="2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ОБЖ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10-11 февраля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0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Сухачёв Кирилл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ru-RU" sz="2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Технология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 февраля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5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Орлова Валерия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ru-RU" sz="2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Право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 января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0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Папазян Валерия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ru-RU" sz="200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Право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 января</a:t>
                      </a:r>
                    </a:p>
                  </a:txBody>
                  <a:tcPr marL="30522" marR="305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1" y="142852"/>
            <a:ext cx="850109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СПИСОК ОБУЧАЮЩИХСЯ, КОТОРЫЕ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ПОПАЛИ В КОМАНДУ ОДИНЦОВСКОГО ГОРОДСКОГО ОКРУГА, ДЛЯ УЧАСТИЯ В РЕГИОНАЛЬНОМ ЭТАПЕ ВСЕРОССИЙСКОЙ ОЛИМПИАДЫ ШКОЛЬНИКОВ ПО ОБЩЕОБРАЗОВАТЕЛЬНЫМ ПРЕДМЕТАМ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5" y="646501"/>
          <a:ext cx="8786872" cy="6090587"/>
        </p:xfrm>
        <a:graphic>
          <a:graphicData uri="http://schemas.openxmlformats.org/drawingml/2006/table">
            <a:tbl>
              <a:tblPr/>
              <a:tblGrid>
                <a:gridCol w="217855"/>
                <a:gridCol w="1815470"/>
                <a:gridCol w="3610276"/>
                <a:gridCol w="1500198"/>
                <a:gridCol w="1643073"/>
              </a:tblGrid>
              <a:tr h="20669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 участника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Название мероприятия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Результат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 педагога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69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Сумеле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Кембу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Балтийский Инженерный Конкурс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Участие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Броиловский Л.Б.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157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Сбоев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Роман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Олимпиада Союзного государства «Россия и Беларусь: историческая и духовная общность»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Победитель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Михайлова О.В.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69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Алексеева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Анастасия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Всероссийский конкурс сочинений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Призёр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Михайлова О.В.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69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Дорофеева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Ксения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Всероссийский конкурс сочинений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Участник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Годлина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О.В.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69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Орлова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Валерия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Всероссийский конкурс сочинений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Участник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Раковенко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Н.А. 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8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 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Сапожникова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Вероника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Региональный детский писательский конкурс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Лауреат 1 степени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Михайлова О.В.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8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Боровенникова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Варвара 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Региональный детский писательский конкурс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Лауреат 2 степени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Лейбович А.Ф.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771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Елеева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Анастасия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Региональный детский писательский конкурс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Лауреат 2 степени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Михайлова О.В. 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771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Мыльникова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Вероника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Региональный детский писательский конкурс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Лауреат 3 степени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Раковенко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Н.А. 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69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Алымов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Ян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Покори Воробьевы горы!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участник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Беневольская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О.Б.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69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Сагитова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Аделия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Олимпиада школьников «Ломоносов»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участник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Беневольская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О.Б.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69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Нурулин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Александр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Покори Воробьевы горы!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участник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Беневольская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О.Б.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8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Позднякова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Майя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VII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Международная Олимпиада «Интеллектуал»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Победитель 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Недвига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С.И.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157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Гольцева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Анжелика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Окружной конкурс чтецов «Живое слово» в рамках Фестиваля искусств«Ступени»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участник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Лейбович А.Ф.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157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Боровенникова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Варвара 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Окружной конкурс чтецов «Живое слово» в рамках Фестиваля искусств«Ступени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участник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Лейбович А.Ф, 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0534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Елеева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Анастасия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Окружной конкурс чтецов «Живое слово» в рамках Фестиваля искусств«Ступени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участник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Михайлова О.В.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285720" y="142852"/>
            <a:ext cx="885828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Участие в иных предметных конкурсных мероприятиях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4" y="642924"/>
          <a:ext cx="8858311" cy="6004268"/>
        </p:xfrm>
        <a:graphic>
          <a:graphicData uri="http://schemas.openxmlformats.org/drawingml/2006/table">
            <a:tbl>
              <a:tblPr/>
              <a:tblGrid>
                <a:gridCol w="389211"/>
                <a:gridCol w="2047615"/>
                <a:gridCol w="3445170"/>
                <a:gridCol w="1338645"/>
                <a:gridCol w="1637670"/>
              </a:tblGrid>
              <a:tr h="206604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 участника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Название мероприятия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Результат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 педагога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452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Алексеева Анастасия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Окружной конкурс чтецов «Живое слово» в рамках Фестиваля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искусств«Ступени»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участник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Михайлова О.В.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535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hangingPunct="1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Гребенкин</a:t>
                      </a: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Дмитрий </a:t>
                      </a:r>
                    </a:p>
                  </a:txBody>
                  <a:tcPr marL="45065" marR="450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hangingPunct="1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Всероссийская олимпиада школьников «Высшая проба»</a:t>
                      </a:r>
                    </a:p>
                  </a:txBody>
                  <a:tcPr marL="45065" marR="450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участник</a:t>
                      </a:r>
                    </a:p>
                  </a:txBody>
                  <a:tcPr marL="45065" marR="450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Дементьева М.А.</a:t>
                      </a:r>
                    </a:p>
                  </a:txBody>
                  <a:tcPr marL="45065" marR="450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535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hangingPunct="1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Сбоев  Роман</a:t>
                      </a:r>
                    </a:p>
                  </a:txBody>
                  <a:tcPr marL="45065" marR="450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hangingPunct="1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Всероссийская олимпиада школьников «Высшая проба»</a:t>
                      </a:r>
                    </a:p>
                  </a:txBody>
                  <a:tcPr marL="45065" marR="450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участник</a:t>
                      </a:r>
                    </a:p>
                  </a:txBody>
                  <a:tcPr marL="45065" marR="450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Дементьева М.А.</a:t>
                      </a:r>
                    </a:p>
                  </a:txBody>
                  <a:tcPr marL="45065" marR="450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535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hangingPunct="1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Орлова Валерия</a:t>
                      </a:r>
                    </a:p>
                  </a:txBody>
                  <a:tcPr marL="45065" marR="450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hangingPunct="1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Всероссийская олимпиада школьников «Высшая проба»</a:t>
                      </a:r>
                    </a:p>
                  </a:txBody>
                  <a:tcPr marL="45065" marR="450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участник</a:t>
                      </a:r>
                    </a:p>
                  </a:txBody>
                  <a:tcPr marL="45065" marR="450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Дементьева М.А.</a:t>
                      </a:r>
                    </a:p>
                  </a:txBody>
                  <a:tcPr marL="45065" marR="450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535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Бурков Александр </a:t>
                      </a:r>
                    </a:p>
                  </a:txBody>
                  <a:tcPr marL="45065" marR="450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Всероссийская олимпиада школьников «Высшая проба»</a:t>
                      </a:r>
                    </a:p>
                  </a:txBody>
                  <a:tcPr marL="45065" marR="450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участник</a:t>
                      </a:r>
                    </a:p>
                  </a:txBody>
                  <a:tcPr marL="45065" marR="450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Дементьева М.А.</a:t>
                      </a:r>
                    </a:p>
                  </a:txBody>
                  <a:tcPr marL="45065" marR="450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535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hangingPunct="1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Сумеле</a:t>
                      </a: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ru-RU" sz="1400" kern="12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Кембу</a:t>
                      </a: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ru-RU" sz="1400" kern="12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Мирэль-Мари</a:t>
                      </a: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Жерменовна</a:t>
                      </a:r>
                      <a:endParaRPr lang="ru-RU" sz="140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5065" marR="450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hangingPunct="1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Олимпиада школьников «Покори Воробьевы горы!»</a:t>
                      </a:r>
                    </a:p>
                  </a:txBody>
                  <a:tcPr marL="45065" marR="450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участник</a:t>
                      </a:r>
                    </a:p>
                  </a:txBody>
                  <a:tcPr marL="45065" marR="450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Дементьева М.А.</a:t>
                      </a:r>
                    </a:p>
                  </a:txBody>
                  <a:tcPr marL="45065" marR="450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723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hangingPunct="1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Бурков Александр</a:t>
                      </a:r>
                    </a:p>
                  </a:txBody>
                  <a:tcPr marL="45065" marR="450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hangingPunct="1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Олимпиада школьников «Покори Воробьевы горы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!»</a:t>
                      </a:r>
                      <a:endParaRPr lang="ru-RU" sz="140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5065" marR="450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участник</a:t>
                      </a:r>
                    </a:p>
                  </a:txBody>
                  <a:tcPr marL="45065" marR="450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Дементьева М.А.</a:t>
                      </a:r>
                    </a:p>
                  </a:txBody>
                  <a:tcPr marL="45065" marR="450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535">
                <a:tc>
                  <a:txBody>
                    <a:bodyPr/>
                    <a:lstStyle/>
                    <a:p>
                      <a:pPr marL="0" algn="ctr" rtl="0" eaLnBrk="1" hangingPunct="1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hangingPunct="1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Сбоев Роман</a:t>
                      </a:r>
                    </a:p>
                  </a:txBody>
                  <a:tcPr marL="45065" marR="450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hangingPunct="1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Олимпиада школьников «Покори Воробьевы горы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!»</a:t>
                      </a:r>
                      <a:endParaRPr lang="ru-RU" sz="140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5065" marR="450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участник</a:t>
                      </a:r>
                    </a:p>
                  </a:txBody>
                  <a:tcPr marL="45065" marR="450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 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Дементьева М.А.</a:t>
                      </a:r>
                    </a:p>
                  </a:txBody>
                  <a:tcPr marL="45065" marR="450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2785">
                <a:tc>
                  <a:txBody>
                    <a:bodyPr/>
                    <a:lstStyle/>
                    <a:p>
                      <a:pPr marL="0" algn="l" rtl="0" eaLnBrk="1" hangingPunct="1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lang="ru-RU" sz="140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Зауер</a:t>
                      </a: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Марина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VII</a:t>
                      </a: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Муниципальный дистанционный       конкурс по математике «Математический                   калейдоскоп»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призер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Щербакова Т. В.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2785">
                <a:tc>
                  <a:txBody>
                    <a:bodyPr/>
                    <a:lstStyle/>
                    <a:p>
                      <a:pPr marL="0" algn="l" rtl="0" eaLnBrk="1" hangingPunct="1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</a:t>
                      </a:r>
                      <a:endParaRPr lang="ru-RU" sz="140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Косырников</a:t>
                      </a: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Виктор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VII</a:t>
                      </a: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Муниципальный дистанционный       конкурс по математике «Математический                   калейдоскоп»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призер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Щербакова Т. В.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2785">
                <a:tc>
                  <a:txBody>
                    <a:bodyPr/>
                    <a:lstStyle/>
                    <a:p>
                      <a:pPr marL="0" algn="l" rtl="0" eaLnBrk="1" hangingPunct="1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endParaRPr lang="ru-RU" sz="140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5434" marR="15434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Лебедева Елена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VII</a:t>
                      </a: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Муниципальный дистанционный       конкурс по математике «Математический                   калейдоскоп»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призер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Пантелеева Е. П.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285720" y="0"/>
            <a:ext cx="885828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Участие в иных конкурсных мероприятиях (предметных)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5" y="538435"/>
          <a:ext cx="8858312" cy="6221227"/>
        </p:xfrm>
        <a:graphic>
          <a:graphicData uri="http://schemas.openxmlformats.org/drawingml/2006/table">
            <a:tbl>
              <a:tblPr/>
              <a:tblGrid>
                <a:gridCol w="2323492"/>
                <a:gridCol w="3584306"/>
                <a:gridCol w="1745004"/>
                <a:gridCol w="1205510"/>
              </a:tblGrid>
              <a:tr h="2971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Коллектив, ученик</a:t>
                      </a: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Название конкурсного мероприятия</a:t>
                      </a: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Результат</a:t>
                      </a: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</a:t>
                      </a: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8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Вокальная  группа  «Радуга»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Региональный конкурс детского и молодежного творчества «Серебряный  олень»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Лауреаты 3степени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 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СапроноваТ.Г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8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Вокальная  группа «Лицей»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Региональный конкурс детского  и  молодежного творчества «Серебряный олень» 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       участники</a:t>
                      </a:r>
                      <a:endParaRPr lang="ru-RU" sz="140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  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СапроноваТ.Г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8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Хореографический коллектив  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«Подмосковный»  средняя группа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Региональный конкурс детского и молодежного творчества «Серебряный  олень»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 Лауреаты 2 степени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Вишневская Н.Г.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9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Пикалова  Софья </a:t>
                      </a:r>
                      <a:endParaRPr lang="ru-RU" sz="14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10"/>
                        </a:lnSpc>
                        <a:spcAft>
                          <a:spcPts val="56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Областной конкурс солистов , исполнителей на медных духовых инструментах «Рождественские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фанфары», г. Талдом</a:t>
                      </a: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Лауреат  2-ой степени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Шулаев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А.В.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4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Абрамкина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 Ксения  </a:t>
                      </a:r>
                      <a:endParaRPr lang="ru-RU" sz="14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10"/>
                        </a:lnSpc>
                        <a:spcAft>
                          <a:spcPts val="56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Областной конкурс солистов , исполнителей на медных духовых инструментах «Рождественские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фанфары», г. Талдом</a:t>
                      </a: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Лауреат 3-ей степени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Шулаев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А.В.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4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Маштакова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 Полина </a:t>
                      </a:r>
                      <a:endParaRPr lang="ru-RU" sz="14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10"/>
                        </a:lnSpc>
                        <a:spcAft>
                          <a:spcPts val="56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Областной конкурс солистов , исполнителей на медных духовых инструментах «Рождественские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фанфары», г. Талдом</a:t>
                      </a: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     участница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Шулаев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А.В.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16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Сагитова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  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Аделия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4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Областной  конкурс  солистов  исполнителей  на  медных  духовых  инструментах «Рождественские  фанфары» г.Талдом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    участница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 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Шулаев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А.В.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77" marR="23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142976" y="142852"/>
            <a:ext cx="7000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1" hangingPunct="1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Участие в творческих конкурсных мероприятиях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1989</Words>
  <Application>Microsoft Office PowerPoint</Application>
  <PresentationFormat>Экран (4:3)</PresentationFormat>
  <Paragraphs>871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Student presentation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2016-04-18T13:14:52Z</dcterms:created>
  <dcterms:modified xsi:type="dcterms:W3CDTF">2020-01-20T16:52:47Z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TC101671251049</vt:lpwstr>
  </property>
</Properties>
</file>